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0"/>
  </p:notesMasterIdLst>
  <p:handoutMasterIdLst>
    <p:handoutMasterId r:id="rId11"/>
  </p:handoutMasterIdLst>
  <p:sldIdLst>
    <p:sldId id="341" r:id="rId7"/>
    <p:sldId id="363" r:id="rId8"/>
    <p:sldId id="364"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62" d="100"/>
          <a:sy n="62" d="100"/>
        </p:scale>
        <p:origin x="728"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vaki Chandramouli (Nokia)" userId="ebf2a9f8-651b-4485-926f-9d93c0eafbc5" providerId="ADAL" clId="{1BE72A73-34D2-4E72-8BBB-50687F64F3BA}"/>
    <pc:docChg chg="modMainMaster">
      <pc:chgData name="Devaki Chandramouli (Nokia)" userId="ebf2a9f8-651b-4485-926f-9d93c0eafbc5" providerId="ADAL" clId="{1BE72A73-34D2-4E72-8BBB-50687F64F3BA}" dt="2023-11-02T17:14:55.147" v="42" actId="1035"/>
      <pc:docMkLst>
        <pc:docMk/>
      </pc:docMkLst>
      <pc:sldMasterChg chg="modSp mod">
        <pc:chgData name="Devaki Chandramouli (Nokia)" userId="ebf2a9f8-651b-4485-926f-9d93c0eafbc5" providerId="ADAL" clId="{1BE72A73-34D2-4E72-8BBB-50687F64F3BA}" dt="2023-11-02T17:14:55.147" v="42" actId="1035"/>
        <pc:sldMasterMkLst>
          <pc:docMk/>
          <pc:sldMasterMk cId="0" sldId="2147485146"/>
        </pc:sldMasterMkLst>
        <pc:spChg chg="mod">
          <ac:chgData name="Devaki Chandramouli (Nokia)" userId="ebf2a9f8-651b-4485-926f-9d93c0eafbc5" providerId="ADAL" clId="{1BE72A73-34D2-4E72-8BBB-50687F64F3BA}" dt="2023-11-02T17:14:55.147" v="42" actId="1035"/>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1855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SA2#160	</a:t>
            </a:r>
          </a:p>
          <a:p>
            <a:pPr eaLnBrk="1" hangingPunct="1">
              <a:defRPr/>
            </a:pPr>
            <a:r>
              <a:rPr lang="sv-SE" altLang="en-US" sz="1200" b="1" dirty="0">
                <a:latin typeface="Arial "/>
              </a:rPr>
              <a:t>Chicago, US – 13 – 17 November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8801100" y="952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S2-2312076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dirty="0"/>
              <a:t>Study on 5GS Timing resiliency and URLLC enhancements</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GB" altLang="en-US" dirty="0"/>
              <a:t>Work Task 1.1 motivation</a:t>
            </a:r>
          </a:p>
          <a:p>
            <a:pPr marL="0" indent="0" eaLnBrk="1" hangingPunct="1">
              <a:buFontTx/>
              <a:buNone/>
            </a:pPr>
            <a:r>
              <a:rPr lang="en-GB" altLang="en-US" dirty="0"/>
              <a:t>Nokia</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en-US" sz="4000" dirty="0"/>
              <a:t>WT#1.1 Time Synchronization optimizations</a:t>
            </a:r>
            <a:endParaRPr lang="en-GB" altLang="en-US" sz="40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1400" dirty="0"/>
              <a:t>WT#1.1. Access Stratum based time synchronization enhancements considering AF requested time synchronization coverage area and/or subscribed time synchronization coverage area for UEs in RRC_IDLE and RRC_INACTIVE.</a:t>
            </a:r>
          </a:p>
          <a:p>
            <a:pPr>
              <a:spcBef>
                <a:spcPts val="500"/>
              </a:spcBef>
            </a:pPr>
            <a:r>
              <a:rPr lang="en-US" altLang="en-US" sz="1400" b="1" dirty="0"/>
              <a:t>Problem: </a:t>
            </a:r>
            <a:endParaRPr lang="en-US" altLang="en-US" sz="1100" dirty="0"/>
          </a:p>
          <a:p>
            <a:pPr lvl="1"/>
            <a:r>
              <a:rPr lang="en-US" altLang="en-US" sz="1200" dirty="0"/>
              <a:t>UEs in RRC INACTIVE/IDLE where their location may change within the RAN Notification Area (RNA) for INACTIVE or Registration Area (RA) for IDLE, there is no network method to ensure ASTI service continuation based on SIB9 with RTI broadcast in the cells composing an RNA or RA. Current Rel-18 assumption is SIB9 must be broadcast based on OAM which is configured based on SLA for time synchronization. </a:t>
            </a:r>
          </a:p>
          <a:p>
            <a:pPr lvl="1"/>
            <a:r>
              <a:rPr lang="en-US" altLang="en-US" sz="1200" dirty="0"/>
              <a:t>For time synchronization services requested in a coverage area, the coverage area can only be enforced if there is at least one TA that is part of the RA (i.e., all TAs of the RA shall be treated as a Time Synchronization Coverage Area even if some of the TAs were not requested).</a:t>
            </a:r>
          </a:p>
          <a:p>
            <a:pPr>
              <a:spcBef>
                <a:spcPts val="500"/>
              </a:spcBef>
            </a:pPr>
            <a:r>
              <a:rPr lang="en-US" altLang="en-US" sz="1400" b="1" dirty="0"/>
              <a:t>Justification:</a:t>
            </a:r>
          </a:p>
          <a:p>
            <a:pPr lvl="1"/>
            <a:r>
              <a:rPr lang="en-US" altLang="en-US" sz="1200" dirty="0"/>
              <a:t>For UEs in RRC INACTIVE/IDLE SIB9 with RTI is essential to stay locked to the 5G clock, the core network has service information available that can help </a:t>
            </a:r>
            <a:r>
              <a:rPr lang="en-US" altLang="en-US" sz="1200"/>
              <a:t>influence the RAN decision to broadcast SIB9 with RTI to facilitate ASTI service continuation or coverage area enforcement </a:t>
            </a:r>
            <a:endParaRPr lang="en-US" altLang="en-US" sz="1200">
              <a:cs typeface="Calibri"/>
            </a:endParaRPr>
          </a:p>
          <a:p>
            <a:pPr lvl="2"/>
            <a:r>
              <a:rPr lang="en-US" altLang="en-US" sz="1200" dirty="0"/>
              <a:t>For UEs in RRC INACTIVE: RAN can save resources by not broadcasting SIB9 when the UE interested in time synchronization moves out of the coverage area. Otherwise, RAN will continue to broadcast RTI in the SIB9 unnecessarily. </a:t>
            </a:r>
            <a:r>
              <a:rPr lang="en-US" sz="1200" dirty="0">
                <a:effectLst/>
                <a:latin typeface="Calibri" panose="020F0502020204030204" pitchFamily="34" charset="0"/>
                <a:ea typeface="Times New Roman" panose="02020603050405020304" pitchFamily="18" charset="0"/>
              </a:rPr>
              <a:t>RAN will need to broadcast SIB9 when an interested UE moves into the coverage area. Otherwise, interested UE(s) will not get time sync info.</a:t>
            </a:r>
          </a:p>
          <a:p>
            <a:pPr lvl="2"/>
            <a:r>
              <a:rPr lang="en-US" altLang="en-US" sz="1200" dirty="0">
                <a:latin typeface="Calibri" panose="020F0502020204030204" pitchFamily="34" charset="0"/>
              </a:rPr>
              <a:t>For UEs in RRC IDLE: </a:t>
            </a:r>
            <a:r>
              <a:rPr lang="en-US" sz="1200" dirty="0">
                <a:effectLst/>
                <a:latin typeface="Calibri" panose="020F0502020204030204" pitchFamily="34" charset="0"/>
                <a:ea typeface="Times New Roman" panose="02020603050405020304" pitchFamily="18" charset="0"/>
              </a:rPr>
              <a:t>RAN receives time synchronization coverage area as requested for the service to determine the area where SIB9 needs to be broadcasted. This is a non-UE assistance for SIB9 broadcast with RTI. </a:t>
            </a:r>
            <a:endParaRPr lang="en-US" altLang="en-US" sz="1200" dirty="0"/>
          </a:p>
          <a:p>
            <a:pPr lvl="1"/>
            <a:r>
              <a:rPr lang="en-US" altLang="en-US" sz="1200" dirty="0"/>
              <a:t>Additionally, for time synchronization cases where the 5G clock accuracy provided via SIB9 with RTI is enough for the UEs, time synchronization service continuation shouldn’t require the UEs to stay in RRC CONNECTED (i.e., relaxed time synchronization services can coexist with power saving mechanisms).</a:t>
            </a:r>
          </a:p>
          <a:p>
            <a:pPr>
              <a:spcBef>
                <a:spcPts val="500"/>
              </a:spcBef>
            </a:pPr>
            <a:r>
              <a:rPr lang="en-US" altLang="en-US" sz="1400" b="1" dirty="0"/>
              <a:t>Proposed study:</a:t>
            </a:r>
          </a:p>
          <a:p>
            <a:pPr lvl="1"/>
            <a:r>
              <a:rPr lang="en-US" altLang="en-US" sz="1200" dirty="0"/>
              <a:t>Enable </a:t>
            </a:r>
            <a:r>
              <a:rPr lang="en-US" altLang="en-US" sz="1200" dirty="0" err="1"/>
              <a:t>gNB</a:t>
            </a:r>
            <a:r>
              <a:rPr lang="en-US" altLang="en-US" sz="1200" dirty="0"/>
              <a:t> to track the UE(s) (in RRC INACTIVE) moving in and out of Time Sync coverage area. This is to enable the interested UE(s) obtain time sync information, also </a:t>
            </a:r>
            <a:r>
              <a:rPr lang="en-US" altLang="en-US" sz="1200" dirty="0" err="1"/>
              <a:t>gNB</a:t>
            </a:r>
            <a:r>
              <a:rPr lang="en-US" altLang="en-US" sz="1200" dirty="0"/>
              <a:t> can stop broadcasting time sync when the interested UE(s) move out of time sync coverage area.</a:t>
            </a:r>
          </a:p>
          <a:p>
            <a:pPr lvl="1"/>
            <a:r>
              <a:rPr lang="en-US" altLang="en-US" sz="1200" dirty="0"/>
              <a:t>Assist </a:t>
            </a:r>
            <a:r>
              <a:rPr lang="en-US" altLang="en-US" sz="1200" dirty="0" err="1"/>
              <a:t>gNB</a:t>
            </a:r>
            <a:r>
              <a:rPr lang="en-US" altLang="en-US" sz="1200" dirty="0"/>
              <a:t> to determine the areas where Time Sync is needed for UE(s) in RRC IDLE mode.</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CC470-5254-4452-0C3F-3DFBABFA15E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5FD2C8F-6E42-A308-0639-5B2CEBF99A77}"/>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73663463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5AIRPNAIUNRU-1987040307-10718</_dlc_DocId>
    <_dlc_DocIdUrl xmlns="71c5aaf6-e6ce-465b-b873-5148d2a4c105">
      <Url>https://nokia.sharepoint.com/sites/c5g/projects/arch/_layouts/15/DocIdRedir.aspx?ID=5AIRPNAIUNRU-1987040307-10718</Url>
      <Description>5AIRPNAIUNRU-1987040307-10718</Description>
    </_dlc_DocIdUrl>
  </documentManagement>
</p:properties>
</file>

<file path=customXml/item3.xml><?xml version="1.0" encoding="utf-8"?>
<?mso-contentType ?>
<SharedContentType xmlns="Microsoft.SharePoint.Taxonomy.ContentTypeSync" SourceId="34c87397-5fc1-491e-85e7-d6110dbe9cbd" ContentTypeId="0x0101" PreviousValue="false" LastSyncTimeStamp="2018-03-09T14:36:50.893Z"/>
</file>

<file path=customXml/item4.xml><?xml version="1.0" encoding="utf-8"?>
<ct:contentTypeSchema xmlns:ct="http://schemas.microsoft.com/office/2006/metadata/contentType" xmlns:ma="http://schemas.microsoft.com/office/2006/metadata/properties/metaAttributes" ct:_="" ma:_="" ma:contentTypeName="Document" ma:contentTypeID="0x010100F43F61FE8A979A46B91B83991D917A78" ma:contentTypeVersion="7" ma:contentTypeDescription="Create a new document." ma:contentTypeScope="" ma:versionID="11dcf3ca01b2d669fc921723ccbc5910">
  <xsd:schema xmlns:xsd="http://www.w3.org/2001/XMLSchema" xmlns:xs="http://www.w3.org/2001/XMLSchema" xmlns:p="http://schemas.microsoft.com/office/2006/metadata/properties" xmlns:ns2="71c5aaf6-e6ce-465b-b873-5148d2a4c105" xmlns:ns3="3b34c8f0-1ef5-4d1e-bb66-517ce7fe7356" xmlns:ns4="c9737b1d-d1c9-4def-a5a3-a96f2b8d2ee0" targetNamespace="http://schemas.microsoft.com/office/2006/metadata/properties" ma:root="true" ma:fieldsID="f343616844a961dead21e19b0749d9a5" ns2:_="" ns3:_="" ns4:_="">
    <xsd:import namespace="71c5aaf6-e6ce-465b-b873-5148d2a4c105"/>
    <xsd:import namespace="3b34c8f0-1ef5-4d1e-bb66-517ce7fe7356"/>
    <xsd:import namespace="c9737b1d-d1c9-4def-a5a3-a96f2b8d2ee0"/>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SharedWithUsers" minOccurs="0"/>
                <xsd:element ref="ns3:SharedWithDetails" minOccurs="0"/>
                <xsd:element ref="ns4:MediaServiceMetadata" minOccurs="0"/>
                <xsd:element ref="ns4:MediaServiceFastMetadata" minOccurs="0"/>
                <xsd:element ref="ns4:MediaServiceDateTaken" minOccurs="0"/>
                <xsd:element ref="ns4:MediaLengthInSeconds"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9737b1d-d1c9-4def-a5a3-a96f2b8d2ee0"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71c5aaf6-e6ce-465b-b873-5148d2a4c105"/>
    <ds:schemaRef ds:uri="http://purl.org/dc/terms/"/>
    <ds:schemaRef ds:uri="c9737b1d-d1c9-4def-a5a3-a96f2b8d2e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3b34c8f0-1ef5-4d1e-bb66-517ce7fe7356"/>
    <ds:schemaRef ds:uri="http://www.w3.org/XML/1998/namespace"/>
    <ds:schemaRef ds:uri="http://purl.org/dc/dcmitype/"/>
  </ds:schemaRefs>
</ds:datastoreItem>
</file>

<file path=customXml/itemProps3.xml><?xml version="1.0" encoding="utf-8"?>
<ds:datastoreItem xmlns:ds="http://schemas.openxmlformats.org/officeDocument/2006/customXml" ds:itemID="{520F6C68-CCBC-4B4C-A21E-B6AC04A9626C}">
  <ds:schemaRefs>
    <ds:schemaRef ds:uri="Microsoft.SharePoint.Taxonomy.ContentTypeSync"/>
  </ds:schemaRefs>
</ds:datastoreItem>
</file>

<file path=customXml/itemProps4.xml><?xml version="1.0" encoding="utf-8"?>
<ds:datastoreItem xmlns:ds="http://schemas.openxmlformats.org/officeDocument/2006/customXml" ds:itemID="{4FF4F8BD-C98C-4264-B1D1-F171FEABA2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b34c8f0-1ef5-4d1e-bb66-517ce7fe7356"/>
    <ds:schemaRef ds:uri="c9737b1d-d1c9-4def-a5a3-a96f2b8d2e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8FB71282-94CB-420B-81E1-83DF711451B1}">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5423</TotalTime>
  <Words>488</Words>
  <Application>Microsoft Office PowerPoint</Application>
  <PresentationFormat>Widescreen</PresentationFormat>
  <Paragraphs>16</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 </vt:lpstr>
      <vt:lpstr>Arial</vt:lpstr>
      <vt:lpstr>Calibri</vt:lpstr>
      <vt:lpstr>Calibri Light</vt:lpstr>
      <vt:lpstr>Times New Roman</vt:lpstr>
      <vt:lpstr>Office Theme</vt:lpstr>
      <vt:lpstr>Study on 5GS Timing resiliency and URLLC enhancements</vt:lpstr>
      <vt:lpstr>WT#1.1 Time Synchronization optimizations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Nokia</cp:lastModifiedBy>
  <cp:revision>605</cp:revision>
  <dcterms:created xsi:type="dcterms:W3CDTF">2010-02-05T13:52:04Z</dcterms:created>
  <dcterms:modified xsi:type="dcterms:W3CDTF">2023-11-02T17:15:10Z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0x010100F43F61FE8A979A46B91B83991D917A78</vt:lpwstr>
  </property>
  <property fmtid="{D5CDD505-2E9C-101B-9397-08002B2CF9AE}" pid="3" name="_dlc_DocIdItemGuid">
    <vt:lpwstr>ec4c3ea3-d368-4993-a698-7f75359453a7</vt:lpwstr>
  </property>
</Properties>
</file>